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5" r:id="rId6"/>
    <p:sldId id="264" r:id="rId7"/>
  </p:sldIdLst>
  <p:sldSz cx="24660225" cy="438483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79374" autoAdjust="0"/>
  </p:normalViewPr>
  <p:slideViewPr>
    <p:cSldViewPr snapToGrid="0">
      <p:cViewPr>
        <p:scale>
          <a:sx n="20" d="100"/>
          <a:sy n="20" d="100"/>
        </p:scale>
        <p:origin x="1830" y="-1806"/>
      </p:cViewPr>
      <p:guideLst/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yet Ouadi" userId="db4cc23990eb2930" providerId="LiveId" clId="{A66E94E0-682D-43B5-A5C2-953239FAB8D3}"/>
    <pc:docChg chg="undo custSel delSld modSld">
      <pc:chgData name="Hayet Ouadi" userId="db4cc23990eb2930" providerId="LiveId" clId="{A66E94E0-682D-43B5-A5C2-953239FAB8D3}" dt="2025-11-30T19:36:47.171" v="789" actId="20577"/>
      <pc:docMkLst>
        <pc:docMk/>
      </pc:docMkLst>
      <pc:sldChg chg="modSp mod">
        <pc:chgData name="Hayet Ouadi" userId="db4cc23990eb2930" providerId="LiveId" clId="{A66E94E0-682D-43B5-A5C2-953239FAB8D3}" dt="2025-11-29T20:48:37.173" v="35" actId="1076"/>
        <pc:sldMkLst>
          <pc:docMk/>
          <pc:sldMk cId="3721330431" sldId="256"/>
        </pc:sldMkLst>
        <pc:spChg chg="mod">
          <ac:chgData name="Hayet Ouadi" userId="db4cc23990eb2930" providerId="LiveId" clId="{A66E94E0-682D-43B5-A5C2-953239FAB8D3}" dt="2025-11-29T20:48:37.173" v="35" actId="1076"/>
          <ac:spMkLst>
            <pc:docMk/>
            <pc:sldMk cId="3721330431" sldId="256"/>
            <ac:spMk id="2" creationId="{CA8B48AA-D569-1DFE-AF94-F3AEB1011C41}"/>
          </ac:spMkLst>
        </pc:spChg>
        <pc:spChg chg="mod">
          <ac:chgData name="Hayet Ouadi" userId="db4cc23990eb2930" providerId="LiveId" clId="{A66E94E0-682D-43B5-A5C2-953239FAB8D3}" dt="2025-11-29T20:48:21.988" v="33" actId="20577"/>
          <ac:spMkLst>
            <pc:docMk/>
            <pc:sldMk cId="3721330431" sldId="256"/>
            <ac:spMk id="3" creationId="{3B899DAF-687A-B80E-DCA8-632F8ED67D3C}"/>
          </ac:spMkLst>
        </pc:spChg>
      </pc:sldChg>
      <pc:sldChg chg="modSp mod">
        <pc:chgData name="Hayet Ouadi" userId="db4cc23990eb2930" providerId="LiveId" clId="{A66E94E0-682D-43B5-A5C2-953239FAB8D3}" dt="2025-11-30T19:35:35.871" v="781" actId="1076"/>
        <pc:sldMkLst>
          <pc:docMk/>
          <pc:sldMk cId="3782723420" sldId="257"/>
        </pc:sldMkLst>
        <pc:spChg chg="mod">
          <ac:chgData name="Hayet Ouadi" userId="db4cc23990eb2930" providerId="LiveId" clId="{A66E94E0-682D-43B5-A5C2-953239FAB8D3}" dt="2025-11-30T19:35:35.871" v="781" actId="1076"/>
          <ac:spMkLst>
            <pc:docMk/>
            <pc:sldMk cId="3782723420" sldId="257"/>
            <ac:spMk id="3" creationId="{24A66C85-07A3-1C61-20E4-AB3A88CA085A}"/>
          </ac:spMkLst>
        </pc:spChg>
      </pc:sldChg>
      <pc:sldChg chg="modSp mod">
        <pc:chgData name="Hayet Ouadi" userId="db4cc23990eb2930" providerId="LiveId" clId="{A66E94E0-682D-43B5-A5C2-953239FAB8D3}" dt="2025-11-30T19:25:05.804" v="435" actId="20577"/>
        <pc:sldMkLst>
          <pc:docMk/>
          <pc:sldMk cId="948582019" sldId="258"/>
        </pc:sldMkLst>
        <pc:spChg chg="mod">
          <ac:chgData name="Hayet Ouadi" userId="db4cc23990eb2930" providerId="LiveId" clId="{A66E94E0-682D-43B5-A5C2-953239FAB8D3}" dt="2025-11-30T19:25:05.804" v="435" actId="20577"/>
          <ac:spMkLst>
            <pc:docMk/>
            <pc:sldMk cId="948582019" sldId="258"/>
            <ac:spMk id="3" creationId="{6F238E3A-49A8-1271-F4A1-3AD7C5A16C57}"/>
          </ac:spMkLst>
        </pc:spChg>
      </pc:sldChg>
      <pc:sldChg chg="modSp mod">
        <pc:chgData name="Hayet Ouadi" userId="db4cc23990eb2930" providerId="LiveId" clId="{A66E94E0-682D-43B5-A5C2-953239FAB8D3}" dt="2025-11-30T19:36:47.171" v="789" actId="20577"/>
        <pc:sldMkLst>
          <pc:docMk/>
          <pc:sldMk cId="3090275953" sldId="259"/>
        </pc:sldMkLst>
        <pc:spChg chg="mod">
          <ac:chgData name="Hayet Ouadi" userId="db4cc23990eb2930" providerId="LiveId" clId="{A66E94E0-682D-43B5-A5C2-953239FAB8D3}" dt="2025-11-30T19:36:47.171" v="789" actId="20577"/>
          <ac:spMkLst>
            <pc:docMk/>
            <pc:sldMk cId="3090275953" sldId="259"/>
            <ac:spMk id="3" creationId="{FC0016D6-A9C2-AEDA-D520-2A10401562B8}"/>
          </ac:spMkLst>
        </pc:spChg>
      </pc:sldChg>
      <pc:sldChg chg="del">
        <pc:chgData name="Hayet Ouadi" userId="db4cc23990eb2930" providerId="LiveId" clId="{A66E94E0-682D-43B5-A5C2-953239FAB8D3}" dt="2025-11-29T22:23:08.624" v="87" actId="2696"/>
        <pc:sldMkLst>
          <pc:docMk/>
          <pc:sldMk cId="2129289191" sldId="260"/>
        </pc:sldMkLst>
      </pc:sldChg>
      <pc:sldChg chg="modSp del mod">
        <pc:chgData name="Hayet Ouadi" userId="db4cc23990eb2930" providerId="LiveId" clId="{A66E94E0-682D-43B5-A5C2-953239FAB8D3}" dt="2025-11-29T22:46:33.658" v="144" actId="2696"/>
        <pc:sldMkLst>
          <pc:docMk/>
          <pc:sldMk cId="2676087933" sldId="261"/>
        </pc:sldMkLst>
        <pc:spChg chg="mod">
          <ac:chgData name="Hayet Ouadi" userId="db4cc23990eb2930" providerId="LiveId" clId="{A66E94E0-682D-43B5-A5C2-953239FAB8D3}" dt="2025-11-29T20:46:51.002" v="9" actId="27636"/>
          <ac:spMkLst>
            <pc:docMk/>
            <pc:sldMk cId="2676087933" sldId="261"/>
            <ac:spMk id="3" creationId="{2153EAD6-B6E6-1487-6D4B-E9D5BAFC691B}"/>
          </ac:spMkLst>
        </pc:spChg>
      </pc:sldChg>
      <pc:sldChg chg="modSp del mod">
        <pc:chgData name="Hayet Ouadi" userId="db4cc23990eb2930" providerId="LiveId" clId="{A66E94E0-682D-43B5-A5C2-953239FAB8D3}" dt="2025-11-29T22:41:18.608" v="137" actId="2696"/>
        <pc:sldMkLst>
          <pc:docMk/>
          <pc:sldMk cId="3114281003" sldId="262"/>
        </pc:sldMkLst>
        <pc:spChg chg="mod">
          <ac:chgData name="Hayet Ouadi" userId="db4cc23990eb2930" providerId="LiveId" clId="{A66E94E0-682D-43B5-A5C2-953239FAB8D3}" dt="2025-11-29T22:41:14.375" v="136" actId="27636"/>
          <ac:spMkLst>
            <pc:docMk/>
            <pc:sldMk cId="3114281003" sldId="262"/>
            <ac:spMk id="3" creationId="{2727C1A0-066E-540B-1E2A-1CD1283739E8}"/>
          </ac:spMkLst>
        </pc:spChg>
      </pc:sldChg>
      <pc:sldChg chg="del">
        <pc:chgData name="Hayet Ouadi" userId="db4cc23990eb2930" providerId="LiveId" clId="{A66E94E0-682D-43B5-A5C2-953239FAB8D3}" dt="2025-11-29T22:46:46.698" v="145" actId="2696"/>
        <pc:sldMkLst>
          <pc:docMk/>
          <pc:sldMk cId="3630993261" sldId="263"/>
        </pc:sldMkLst>
      </pc:sldChg>
      <pc:sldChg chg="modSp mod">
        <pc:chgData name="Hayet Ouadi" userId="db4cc23990eb2930" providerId="LiveId" clId="{A66E94E0-682D-43B5-A5C2-953239FAB8D3}" dt="2025-11-30T19:17:05.034" v="188" actId="20577"/>
        <pc:sldMkLst>
          <pc:docMk/>
          <pc:sldMk cId="2126093491" sldId="264"/>
        </pc:sldMkLst>
        <pc:spChg chg="mod">
          <ac:chgData name="Hayet Ouadi" userId="db4cc23990eb2930" providerId="LiveId" clId="{A66E94E0-682D-43B5-A5C2-953239FAB8D3}" dt="2025-11-30T19:17:05.034" v="188" actId="20577"/>
          <ac:spMkLst>
            <pc:docMk/>
            <pc:sldMk cId="2126093491" sldId="264"/>
            <ac:spMk id="3" creationId="{E8070637-6FC8-78B7-3D6B-781B1FCC8E60}"/>
          </ac:spMkLst>
        </pc:spChg>
      </pc:sldChg>
      <pc:sldChg chg="modSp mod">
        <pc:chgData name="Hayet Ouadi" userId="db4cc23990eb2930" providerId="LiveId" clId="{A66E94E0-682D-43B5-A5C2-953239FAB8D3}" dt="2025-11-30T19:34:53.486" v="780" actId="20577"/>
        <pc:sldMkLst>
          <pc:docMk/>
          <pc:sldMk cId="2995955894" sldId="265"/>
        </pc:sldMkLst>
        <pc:spChg chg="mod">
          <ac:chgData name="Hayet Ouadi" userId="db4cc23990eb2930" providerId="LiveId" clId="{A66E94E0-682D-43B5-A5C2-953239FAB8D3}" dt="2025-11-30T19:34:53.486" v="780" actId="20577"/>
          <ac:spMkLst>
            <pc:docMk/>
            <pc:sldMk cId="2995955894" sldId="265"/>
            <ac:spMk id="3" creationId="{A77F6B58-DD45-160D-5C4A-7ECE2A778F6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263D6-A699-438C-8A68-D349C5D6AB10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D0286-96AA-4392-9104-38053282C4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186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D0286-96AA-4392-9104-38053282C44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6715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49517" y="7176108"/>
            <a:ext cx="20961191" cy="15265718"/>
          </a:xfrm>
        </p:spPr>
        <p:txBody>
          <a:bodyPr anchor="b"/>
          <a:lstStyle>
            <a:lvl1pPr algn="ctr">
              <a:defRPr sz="1618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82528" y="23030531"/>
            <a:ext cx="18495169" cy="10586528"/>
          </a:xfrm>
        </p:spPr>
        <p:txBody>
          <a:bodyPr/>
          <a:lstStyle>
            <a:lvl1pPr marL="0" indent="0" algn="ctr">
              <a:buNone/>
              <a:defRPr sz="6473"/>
            </a:lvl1pPr>
            <a:lvl2pPr marL="1233023" indent="0" algn="ctr">
              <a:buNone/>
              <a:defRPr sz="5394"/>
            </a:lvl2pPr>
            <a:lvl3pPr marL="2466045" indent="0" algn="ctr">
              <a:buNone/>
              <a:defRPr sz="4854"/>
            </a:lvl3pPr>
            <a:lvl4pPr marL="3699068" indent="0" algn="ctr">
              <a:buNone/>
              <a:defRPr sz="4315"/>
            </a:lvl4pPr>
            <a:lvl5pPr marL="4932091" indent="0" algn="ctr">
              <a:buNone/>
              <a:defRPr sz="4315"/>
            </a:lvl5pPr>
            <a:lvl6pPr marL="6165113" indent="0" algn="ctr">
              <a:buNone/>
              <a:defRPr sz="4315"/>
            </a:lvl6pPr>
            <a:lvl7pPr marL="7398136" indent="0" algn="ctr">
              <a:buNone/>
              <a:defRPr sz="4315"/>
            </a:lvl7pPr>
            <a:lvl8pPr marL="8631159" indent="0" algn="ctr">
              <a:buNone/>
              <a:defRPr sz="4315"/>
            </a:lvl8pPr>
            <a:lvl9pPr marL="9864181" indent="0" algn="ctr">
              <a:buNone/>
              <a:defRPr sz="431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E4810-50B5-4449-8DB4-78E23C9740AF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C45B-E63A-4330-B823-4E90AC952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3620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E4810-50B5-4449-8DB4-78E23C9740AF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C45B-E63A-4330-B823-4E90AC952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189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548" y="10931647"/>
            <a:ext cx="21269444" cy="18239687"/>
          </a:xfrm>
        </p:spPr>
        <p:txBody>
          <a:bodyPr anchor="b"/>
          <a:lstStyle>
            <a:lvl1pPr>
              <a:defRPr sz="1618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2548" y="29343889"/>
            <a:ext cx="21269444" cy="9591821"/>
          </a:xfrm>
        </p:spPr>
        <p:txBody>
          <a:bodyPr/>
          <a:lstStyle>
            <a:lvl1pPr marL="0" indent="0">
              <a:buNone/>
              <a:defRPr sz="6473">
                <a:solidFill>
                  <a:schemeClr val="tx1"/>
                </a:solidFill>
              </a:defRPr>
            </a:lvl1pPr>
            <a:lvl2pPr marL="1233023" indent="0">
              <a:buNone/>
              <a:defRPr sz="5394">
                <a:solidFill>
                  <a:schemeClr val="tx1">
                    <a:tint val="75000"/>
                  </a:schemeClr>
                </a:solidFill>
              </a:defRPr>
            </a:lvl2pPr>
            <a:lvl3pPr marL="2466045" indent="0">
              <a:buNone/>
              <a:defRPr sz="4854">
                <a:solidFill>
                  <a:schemeClr val="tx1">
                    <a:tint val="75000"/>
                  </a:schemeClr>
                </a:solidFill>
              </a:defRPr>
            </a:lvl3pPr>
            <a:lvl4pPr marL="3699068" indent="0">
              <a:buNone/>
              <a:defRPr sz="4315">
                <a:solidFill>
                  <a:schemeClr val="tx1">
                    <a:tint val="75000"/>
                  </a:schemeClr>
                </a:solidFill>
              </a:defRPr>
            </a:lvl4pPr>
            <a:lvl5pPr marL="4932091" indent="0">
              <a:buNone/>
              <a:defRPr sz="4315">
                <a:solidFill>
                  <a:schemeClr val="tx1">
                    <a:tint val="75000"/>
                  </a:schemeClr>
                </a:solidFill>
              </a:defRPr>
            </a:lvl5pPr>
            <a:lvl6pPr marL="6165113" indent="0">
              <a:buNone/>
              <a:defRPr sz="4315">
                <a:solidFill>
                  <a:schemeClr val="tx1">
                    <a:tint val="75000"/>
                  </a:schemeClr>
                </a:solidFill>
              </a:defRPr>
            </a:lvl6pPr>
            <a:lvl7pPr marL="7398136" indent="0">
              <a:buNone/>
              <a:defRPr sz="4315">
                <a:solidFill>
                  <a:schemeClr val="tx1">
                    <a:tint val="75000"/>
                  </a:schemeClr>
                </a:solidFill>
              </a:defRPr>
            </a:lvl7pPr>
            <a:lvl8pPr marL="8631159" indent="0">
              <a:buNone/>
              <a:defRPr sz="4315">
                <a:solidFill>
                  <a:schemeClr val="tx1">
                    <a:tint val="75000"/>
                  </a:schemeClr>
                </a:solidFill>
              </a:defRPr>
            </a:lvl8pPr>
            <a:lvl9pPr marL="9864181" indent="0">
              <a:buNone/>
              <a:defRPr sz="431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E4810-50B5-4449-8DB4-78E23C9740AF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C45B-E63A-4330-B823-4E90AC952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6379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95390" y="11672590"/>
            <a:ext cx="10480596" cy="2782136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84239" y="11672590"/>
            <a:ext cx="10480596" cy="2782136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E4810-50B5-4449-8DB4-78E23C9740AF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C45B-E63A-4330-B823-4E90AC952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5164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602" y="2334527"/>
            <a:ext cx="21269444" cy="847531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8605" y="10748936"/>
            <a:ext cx="10432429" cy="5267887"/>
          </a:xfrm>
        </p:spPr>
        <p:txBody>
          <a:bodyPr anchor="b"/>
          <a:lstStyle>
            <a:lvl1pPr marL="0" indent="0">
              <a:buNone/>
              <a:defRPr sz="6473" b="1"/>
            </a:lvl1pPr>
            <a:lvl2pPr marL="1233023" indent="0">
              <a:buNone/>
              <a:defRPr sz="5394" b="1"/>
            </a:lvl2pPr>
            <a:lvl3pPr marL="2466045" indent="0">
              <a:buNone/>
              <a:defRPr sz="4854" b="1"/>
            </a:lvl3pPr>
            <a:lvl4pPr marL="3699068" indent="0">
              <a:buNone/>
              <a:defRPr sz="4315" b="1"/>
            </a:lvl4pPr>
            <a:lvl5pPr marL="4932091" indent="0">
              <a:buNone/>
              <a:defRPr sz="4315" b="1"/>
            </a:lvl5pPr>
            <a:lvl6pPr marL="6165113" indent="0">
              <a:buNone/>
              <a:defRPr sz="4315" b="1"/>
            </a:lvl6pPr>
            <a:lvl7pPr marL="7398136" indent="0">
              <a:buNone/>
              <a:defRPr sz="4315" b="1"/>
            </a:lvl7pPr>
            <a:lvl8pPr marL="8631159" indent="0">
              <a:buNone/>
              <a:defRPr sz="4315" b="1"/>
            </a:lvl8pPr>
            <a:lvl9pPr marL="9864181" indent="0">
              <a:buNone/>
              <a:defRPr sz="4315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98605" y="16016823"/>
            <a:ext cx="10432429" cy="2355833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484240" y="10748936"/>
            <a:ext cx="10483808" cy="5267887"/>
          </a:xfrm>
        </p:spPr>
        <p:txBody>
          <a:bodyPr anchor="b"/>
          <a:lstStyle>
            <a:lvl1pPr marL="0" indent="0">
              <a:buNone/>
              <a:defRPr sz="6473" b="1"/>
            </a:lvl1pPr>
            <a:lvl2pPr marL="1233023" indent="0">
              <a:buNone/>
              <a:defRPr sz="5394" b="1"/>
            </a:lvl2pPr>
            <a:lvl3pPr marL="2466045" indent="0">
              <a:buNone/>
              <a:defRPr sz="4854" b="1"/>
            </a:lvl3pPr>
            <a:lvl4pPr marL="3699068" indent="0">
              <a:buNone/>
              <a:defRPr sz="4315" b="1"/>
            </a:lvl4pPr>
            <a:lvl5pPr marL="4932091" indent="0">
              <a:buNone/>
              <a:defRPr sz="4315" b="1"/>
            </a:lvl5pPr>
            <a:lvl6pPr marL="6165113" indent="0">
              <a:buNone/>
              <a:defRPr sz="4315" b="1"/>
            </a:lvl6pPr>
            <a:lvl7pPr marL="7398136" indent="0">
              <a:buNone/>
              <a:defRPr sz="4315" b="1"/>
            </a:lvl7pPr>
            <a:lvl8pPr marL="8631159" indent="0">
              <a:buNone/>
              <a:defRPr sz="4315" b="1"/>
            </a:lvl8pPr>
            <a:lvl9pPr marL="9864181" indent="0">
              <a:buNone/>
              <a:defRPr sz="4315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484240" y="16016823"/>
            <a:ext cx="10483808" cy="2355833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E4810-50B5-4449-8DB4-78E23C9740AF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C45B-E63A-4330-B823-4E90AC952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128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E4810-50B5-4449-8DB4-78E23C9740AF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C45B-E63A-4330-B823-4E90AC952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943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E4810-50B5-4449-8DB4-78E23C9740AF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C45B-E63A-4330-B823-4E90AC952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12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603" y="2923222"/>
            <a:ext cx="7953564" cy="10231279"/>
          </a:xfrm>
        </p:spPr>
        <p:txBody>
          <a:bodyPr anchor="b"/>
          <a:lstStyle>
            <a:lvl1pPr>
              <a:defRPr sz="863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83808" y="6313358"/>
            <a:ext cx="12484239" cy="31160740"/>
          </a:xfrm>
        </p:spPr>
        <p:txBody>
          <a:bodyPr/>
          <a:lstStyle>
            <a:lvl1pPr>
              <a:defRPr sz="8630"/>
            </a:lvl1pPr>
            <a:lvl2pPr>
              <a:defRPr sz="7551"/>
            </a:lvl2pPr>
            <a:lvl3pPr>
              <a:defRPr sz="6473"/>
            </a:lvl3pPr>
            <a:lvl4pPr>
              <a:defRPr sz="5394"/>
            </a:lvl4pPr>
            <a:lvl5pPr>
              <a:defRPr sz="5394"/>
            </a:lvl5pPr>
            <a:lvl6pPr>
              <a:defRPr sz="5394"/>
            </a:lvl6pPr>
            <a:lvl7pPr>
              <a:defRPr sz="5394"/>
            </a:lvl7pPr>
            <a:lvl8pPr>
              <a:defRPr sz="5394"/>
            </a:lvl8pPr>
            <a:lvl9pPr>
              <a:defRPr sz="539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98603" y="13154501"/>
            <a:ext cx="7953564" cy="24370341"/>
          </a:xfrm>
        </p:spPr>
        <p:txBody>
          <a:bodyPr/>
          <a:lstStyle>
            <a:lvl1pPr marL="0" indent="0">
              <a:buNone/>
              <a:defRPr sz="4315"/>
            </a:lvl1pPr>
            <a:lvl2pPr marL="1233023" indent="0">
              <a:buNone/>
              <a:defRPr sz="3776"/>
            </a:lvl2pPr>
            <a:lvl3pPr marL="2466045" indent="0">
              <a:buNone/>
              <a:defRPr sz="3236"/>
            </a:lvl3pPr>
            <a:lvl4pPr marL="3699068" indent="0">
              <a:buNone/>
              <a:defRPr sz="2697"/>
            </a:lvl4pPr>
            <a:lvl5pPr marL="4932091" indent="0">
              <a:buNone/>
              <a:defRPr sz="2697"/>
            </a:lvl5pPr>
            <a:lvl6pPr marL="6165113" indent="0">
              <a:buNone/>
              <a:defRPr sz="2697"/>
            </a:lvl6pPr>
            <a:lvl7pPr marL="7398136" indent="0">
              <a:buNone/>
              <a:defRPr sz="2697"/>
            </a:lvl7pPr>
            <a:lvl8pPr marL="8631159" indent="0">
              <a:buNone/>
              <a:defRPr sz="2697"/>
            </a:lvl8pPr>
            <a:lvl9pPr marL="9864181" indent="0">
              <a:buNone/>
              <a:defRPr sz="269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E4810-50B5-4449-8DB4-78E23C9740AF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C45B-E63A-4330-B823-4E90AC952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598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603" y="2923222"/>
            <a:ext cx="7953564" cy="10231279"/>
          </a:xfrm>
        </p:spPr>
        <p:txBody>
          <a:bodyPr anchor="b"/>
          <a:lstStyle>
            <a:lvl1pPr>
              <a:defRPr sz="863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83808" y="6313358"/>
            <a:ext cx="12484239" cy="31160740"/>
          </a:xfrm>
        </p:spPr>
        <p:txBody>
          <a:bodyPr anchor="t"/>
          <a:lstStyle>
            <a:lvl1pPr marL="0" indent="0">
              <a:buNone/>
              <a:defRPr sz="8630"/>
            </a:lvl1pPr>
            <a:lvl2pPr marL="1233023" indent="0">
              <a:buNone/>
              <a:defRPr sz="7551"/>
            </a:lvl2pPr>
            <a:lvl3pPr marL="2466045" indent="0">
              <a:buNone/>
              <a:defRPr sz="6473"/>
            </a:lvl3pPr>
            <a:lvl4pPr marL="3699068" indent="0">
              <a:buNone/>
              <a:defRPr sz="5394"/>
            </a:lvl4pPr>
            <a:lvl5pPr marL="4932091" indent="0">
              <a:buNone/>
              <a:defRPr sz="5394"/>
            </a:lvl5pPr>
            <a:lvl6pPr marL="6165113" indent="0">
              <a:buNone/>
              <a:defRPr sz="5394"/>
            </a:lvl6pPr>
            <a:lvl7pPr marL="7398136" indent="0">
              <a:buNone/>
              <a:defRPr sz="5394"/>
            </a:lvl7pPr>
            <a:lvl8pPr marL="8631159" indent="0">
              <a:buNone/>
              <a:defRPr sz="5394"/>
            </a:lvl8pPr>
            <a:lvl9pPr marL="9864181" indent="0">
              <a:buNone/>
              <a:defRPr sz="5394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98603" y="13154501"/>
            <a:ext cx="7953564" cy="24370341"/>
          </a:xfrm>
        </p:spPr>
        <p:txBody>
          <a:bodyPr/>
          <a:lstStyle>
            <a:lvl1pPr marL="0" indent="0">
              <a:buNone/>
              <a:defRPr sz="4315"/>
            </a:lvl1pPr>
            <a:lvl2pPr marL="1233023" indent="0">
              <a:buNone/>
              <a:defRPr sz="3776"/>
            </a:lvl2pPr>
            <a:lvl3pPr marL="2466045" indent="0">
              <a:buNone/>
              <a:defRPr sz="3236"/>
            </a:lvl3pPr>
            <a:lvl4pPr marL="3699068" indent="0">
              <a:buNone/>
              <a:defRPr sz="2697"/>
            </a:lvl4pPr>
            <a:lvl5pPr marL="4932091" indent="0">
              <a:buNone/>
              <a:defRPr sz="2697"/>
            </a:lvl5pPr>
            <a:lvl6pPr marL="6165113" indent="0">
              <a:buNone/>
              <a:defRPr sz="2697"/>
            </a:lvl6pPr>
            <a:lvl7pPr marL="7398136" indent="0">
              <a:buNone/>
              <a:defRPr sz="2697"/>
            </a:lvl7pPr>
            <a:lvl8pPr marL="8631159" indent="0">
              <a:buNone/>
              <a:defRPr sz="2697"/>
            </a:lvl8pPr>
            <a:lvl9pPr marL="9864181" indent="0">
              <a:buNone/>
              <a:defRPr sz="269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E4810-50B5-4449-8DB4-78E23C9740AF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C45B-E63A-4330-B823-4E90AC952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385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E4810-50B5-4449-8DB4-78E23C9740AF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C45B-E63A-4330-B823-4E90AC952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068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47475" y="2334518"/>
            <a:ext cx="5317361" cy="3715944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95392" y="2334518"/>
            <a:ext cx="15643830" cy="3715944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E4810-50B5-4449-8DB4-78E23C9740AF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1C45B-E63A-4330-B823-4E90AC952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749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95391" y="2334527"/>
            <a:ext cx="21269444" cy="84753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5391" y="11672590"/>
            <a:ext cx="21269444" cy="27821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95390" y="40640923"/>
            <a:ext cx="5548551" cy="23345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E4810-50B5-4449-8DB4-78E23C9740AF}" type="datetimeFigureOut">
              <a:rPr lang="fr-FR" smtClean="0"/>
              <a:t>30/11/2025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68700" y="40640923"/>
            <a:ext cx="8322826" cy="23345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16284" y="40640923"/>
            <a:ext cx="5548551" cy="23345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1C45B-E63A-4330-B823-4E90AC952D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544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2466045" rtl="0" eaLnBrk="1" latinLnBrk="0" hangingPunct="1">
        <a:lnSpc>
          <a:spcPct val="90000"/>
        </a:lnSpc>
        <a:spcBef>
          <a:spcPct val="0"/>
        </a:spcBef>
        <a:buNone/>
        <a:defRPr sz="1186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6511" indent="-616511" algn="l" defTabSz="2466045" rtl="0" eaLnBrk="1" latinLnBrk="0" hangingPunct="1">
        <a:lnSpc>
          <a:spcPct val="90000"/>
        </a:lnSpc>
        <a:spcBef>
          <a:spcPts val="2697"/>
        </a:spcBef>
        <a:buFont typeface="Arial" panose="020B0604020202020204" pitchFamily="34" charset="0"/>
        <a:buChar char="•"/>
        <a:defRPr sz="7551" kern="1200">
          <a:solidFill>
            <a:schemeClr val="tx1"/>
          </a:solidFill>
          <a:latin typeface="+mn-lt"/>
          <a:ea typeface="+mn-ea"/>
          <a:cs typeface="+mn-cs"/>
        </a:defRPr>
      </a:lvl1pPr>
      <a:lvl2pPr marL="1849534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6473" kern="1200">
          <a:solidFill>
            <a:schemeClr val="tx1"/>
          </a:solidFill>
          <a:latin typeface="+mn-lt"/>
          <a:ea typeface="+mn-ea"/>
          <a:cs typeface="+mn-cs"/>
        </a:defRPr>
      </a:lvl2pPr>
      <a:lvl3pPr marL="3082557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5394" kern="1200">
          <a:solidFill>
            <a:schemeClr val="tx1"/>
          </a:solidFill>
          <a:latin typeface="+mn-lt"/>
          <a:ea typeface="+mn-ea"/>
          <a:cs typeface="+mn-cs"/>
        </a:defRPr>
      </a:lvl3pPr>
      <a:lvl4pPr marL="4315579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4854" kern="1200">
          <a:solidFill>
            <a:schemeClr val="tx1"/>
          </a:solidFill>
          <a:latin typeface="+mn-lt"/>
          <a:ea typeface="+mn-ea"/>
          <a:cs typeface="+mn-cs"/>
        </a:defRPr>
      </a:lvl4pPr>
      <a:lvl5pPr marL="5548602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4854" kern="1200">
          <a:solidFill>
            <a:schemeClr val="tx1"/>
          </a:solidFill>
          <a:latin typeface="+mn-lt"/>
          <a:ea typeface="+mn-ea"/>
          <a:cs typeface="+mn-cs"/>
        </a:defRPr>
      </a:lvl5pPr>
      <a:lvl6pPr marL="6781625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4854" kern="1200">
          <a:solidFill>
            <a:schemeClr val="tx1"/>
          </a:solidFill>
          <a:latin typeface="+mn-lt"/>
          <a:ea typeface="+mn-ea"/>
          <a:cs typeface="+mn-cs"/>
        </a:defRPr>
      </a:lvl6pPr>
      <a:lvl7pPr marL="8014647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4854" kern="1200">
          <a:solidFill>
            <a:schemeClr val="tx1"/>
          </a:solidFill>
          <a:latin typeface="+mn-lt"/>
          <a:ea typeface="+mn-ea"/>
          <a:cs typeface="+mn-cs"/>
        </a:defRPr>
      </a:lvl7pPr>
      <a:lvl8pPr marL="9247670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4854" kern="1200">
          <a:solidFill>
            <a:schemeClr val="tx1"/>
          </a:solidFill>
          <a:latin typeface="+mn-lt"/>
          <a:ea typeface="+mn-ea"/>
          <a:cs typeface="+mn-cs"/>
        </a:defRPr>
      </a:lvl8pPr>
      <a:lvl9pPr marL="10480693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485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1pPr>
      <a:lvl2pPr marL="1233023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2pPr>
      <a:lvl3pPr marL="2466045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3pPr>
      <a:lvl4pPr marL="3699068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4pPr>
      <a:lvl5pPr marL="4932091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5pPr>
      <a:lvl6pPr marL="6165113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6pPr>
      <a:lvl7pPr marL="7398136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7pPr>
      <a:lvl8pPr marL="8631159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8pPr>
      <a:lvl9pPr marL="9864181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8B48AA-D569-1DFE-AF94-F3AEB1011C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0811" y="6858000"/>
            <a:ext cx="21418599" cy="12708732"/>
          </a:xfrm>
        </p:spPr>
        <p:txBody>
          <a:bodyPr>
            <a:noAutofit/>
          </a:bodyPr>
          <a:lstStyle/>
          <a:p>
            <a:r>
              <a:rPr lang="fr-FR" sz="8000" b="1" dirty="0"/>
              <a:t>2eme congrès international d’oncologie médicale </a:t>
            </a:r>
            <a:br>
              <a:rPr lang="fr-FR" sz="13800" dirty="0"/>
            </a:br>
            <a:br>
              <a:rPr lang="fr-FR" sz="13800" dirty="0"/>
            </a:br>
            <a:r>
              <a:rPr lang="fr-FR" sz="11500" b="1" dirty="0"/>
              <a:t>Approche neurochirurgicale moderne des gliomes diffus : impact sur la stratégie oncologique</a:t>
            </a:r>
            <a:endParaRPr lang="fr-FR" sz="13800" b="1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899DAF-687A-B80E-DCA8-632F8ED67D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0812" y="23310771"/>
            <a:ext cx="21418599" cy="6696551"/>
          </a:xfrm>
        </p:spPr>
        <p:txBody>
          <a:bodyPr>
            <a:normAutofit/>
          </a:bodyPr>
          <a:lstStyle/>
          <a:p>
            <a:r>
              <a:rPr lang="fr-FR" sz="8000" dirty="0"/>
              <a:t>Service de Neurochirurgie, EHS Ali Ait Idir, Alger, Algérie </a:t>
            </a:r>
          </a:p>
          <a:p>
            <a:endParaRPr lang="fr-FR" sz="8000" dirty="0"/>
          </a:p>
          <a:p>
            <a:r>
              <a:rPr lang="fr-FR" sz="8000" dirty="0"/>
              <a:t>Hayet OUADI – Lynda ATROUNE</a:t>
            </a:r>
          </a:p>
        </p:txBody>
      </p:sp>
    </p:spTree>
    <p:extLst>
      <p:ext uri="{BB962C8B-B14F-4D97-AF65-F5344CB8AC3E}">
        <p14:creationId xmlns:p14="http://schemas.microsoft.com/office/powerpoint/2010/main" val="3721330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A66C85-07A3-1C61-20E4-AB3A88CA0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631" y="979714"/>
            <a:ext cx="23118961" cy="4286862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7550" b="1" dirty="0"/>
              <a:t>Introduction:</a:t>
            </a:r>
          </a:p>
          <a:p>
            <a:r>
              <a:rPr lang="fr-FR" dirty="0"/>
              <a:t>Les gliomes diffus sont des tumeurs cérébrales infiltrantes qui se développent progressivement tout en infiltrant les tissus cérébraux adjacents [1]. Ces tumeurs sont hétérogènes sur le plan moléculaire et morphologique, ce qui rend la prise en charge complexe. </a:t>
            </a:r>
          </a:p>
          <a:p>
            <a:r>
              <a:rPr lang="fr-FR" dirty="0"/>
              <a:t>Le degré de résection (</a:t>
            </a:r>
            <a:r>
              <a:rPr lang="fr-FR" dirty="0" err="1"/>
              <a:t>Extent</a:t>
            </a:r>
            <a:r>
              <a:rPr lang="fr-FR" dirty="0"/>
              <a:t> of </a:t>
            </a:r>
            <a:r>
              <a:rPr lang="fr-FR" dirty="0" err="1"/>
              <a:t>Resection</a:t>
            </a:r>
            <a:r>
              <a:rPr lang="fr-FR" dirty="0"/>
              <a:t> – EOR) est reconnu comme l’un des facteurs les plus importants pour améliorer la survie globale (OS) et la survie sans progression (PFS) [2].</a:t>
            </a:r>
          </a:p>
          <a:p>
            <a:r>
              <a:rPr lang="fr-FR" dirty="0"/>
              <a:t>L’objectif de la chirurgie moderne est donc de retirer le maximum de tissu tumoral tout en préservant les fonctions neurologiques essentielles, grâce à des techniques avancées et à une méthodologie précise [3].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/>
              <a:t>Objectif:</a:t>
            </a:r>
          </a:p>
          <a:p>
            <a:pPr marL="0" indent="0">
              <a:buNone/>
            </a:pPr>
            <a:r>
              <a:rPr lang="fr-FR" dirty="0"/>
              <a:t>Décrire et analyser les avancées neurochirurgicales et méthodologiques permettant :l’optimisation de l’</a:t>
            </a:r>
            <a:r>
              <a:rPr lang="fr-FR" dirty="0" err="1"/>
              <a:t>EOR,l’intégration</a:t>
            </a:r>
            <a:r>
              <a:rPr lang="fr-FR" dirty="0"/>
              <a:t> des technologies de chirurgie </a:t>
            </a:r>
            <a:r>
              <a:rPr lang="fr-FR" dirty="0" err="1"/>
              <a:t>guidée,la</a:t>
            </a:r>
            <a:r>
              <a:rPr lang="fr-FR" dirty="0"/>
              <a:t> personnalisation de la stratégie oncologique selon le profil moléculaire.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/>
              <a:t>Méthodologie:</a:t>
            </a:r>
          </a:p>
          <a:p>
            <a:pPr marL="0" indent="0">
              <a:buNone/>
            </a:pPr>
            <a:r>
              <a:rPr lang="fr-FR" dirty="0"/>
              <a:t>Nous avons réalisé une revue narrative des publications internationales récentes (2021-2025) portant sur :</a:t>
            </a:r>
          </a:p>
          <a:p>
            <a:r>
              <a:rPr lang="fr-FR" dirty="0"/>
              <a:t>Standardisation et quantification de l’EOR : classifications précises (biopsie, résection partielle, subtotale, totale, supra-totale) [3]</a:t>
            </a:r>
          </a:p>
          <a:p>
            <a:r>
              <a:rPr lang="fr-FR" dirty="0"/>
              <a:t>Mesures volumétriques : calcul précis du volume tumoral </a:t>
            </a:r>
            <a:r>
              <a:rPr lang="fr-FR" dirty="0" err="1"/>
              <a:t>pré-opératoire</a:t>
            </a:r>
            <a:r>
              <a:rPr lang="fr-FR" dirty="0"/>
              <a:t> et post-opératoire avec imagerie IRM 3D [2]</a:t>
            </a:r>
          </a:p>
          <a:p>
            <a:r>
              <a:rPr lang="fr-FR" dirty="0"/>
              <a:t>Techniques chirurgicales avancées : chirurgie éveillée, cartographie corticale et sous-corticale [1,4]</a:t>
            </a:r>
          </a:p>
          <a:p>
            <a:r>
              <a:rPr lang="fr-FR" dirty="0"/>
              <a:t>Imagerie per-opératoire : IRM per-opératoire, tractographie DTI, 5-ALA, fluorescéine [5]</a:t>
            </a:r>
          </a:p>
          <a:p>
            <a:r>
              <a:rPr lang="fr-FR" dirty="0"/>
              <a:t>Intégration moléculaire : IDH, 1p/19q, MGMT, ATRX pour guider la stratégie de résection et le traitement adjuvant [6]</a:t>
            </a:r>
          </a:p>
          <a:p>
            <a:pPr marL="0" indent="0">
              <a:buNone/>
            </a:pPr>
            <a:r>
              <a:rPr lang="fr-FR" dirty="0"/>
              <a:t>Les données ont été synthétisées pour montrer comment chaque technique contribue à une résection maximale sûre.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2723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238E3A-49A8-1271-F4A1-3AD7C5A16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513" y="2903538"/>
            <a:ext cx="23135198" cy="4094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Résultats:</a:t>
            </a:r>
          </a:p>
          <a:p>
            <a:pPr marL="0" indent="0">
              <a:buNone/>
            </a:pPr>
            <a:r>
              <a:rPr lang="fr-FR" b="1" dirty="0"/>
              <a:t>1. Importance de l’EOR dans les gliomes diffus:</a:t>
            </a:r>
          </a:p>
          <a:p>
            <a:pPr marL="0" indent="0">
              <a:buNone/>
            </a:pPr>
            <a:r>
              <a:rPr lang="fr-FR" dirty="0"/>
              <a:t>Chaque augmentation de 10 % du volume réséqué est associée à une prolongation significative de la survie sans progression (PFS) [1].</a:t>
            </a:r>
          </a:p>
          <a:p>
            <a:pPr marL="0" indent="0">
              <a:buNone/>
            </a:pPr>
            <a:r>
              <a:rPr lang="fr-FR" dirty="0"/>
              <a:t>Chez les patients porteurs d’un gliome IDH-muté, une résection laissant un volume résiduel &lt; 10–15 </a:t>
            </a:r>
            <a:r>
              <a:rPr lang="fr-FR" dirty="0" err="1"/>
              <a:t>mL</a:t>
            </a:r>
            <a:r>
              <a:rPr lang="fr-FR" dirty="0"/>
              <a:t> améliore de manière nette l’OS [2].</a:t>
            </a:r>
          </a:p>
          <a:p>
            <a:pPr marL="0" indent="0">
              <a:buNone/>
            </a:pPr>
            <a:r>
              <a:rPr lang="fr-FR" dirty="0"/>
              <a:t>La résection supra-totale, lorsque les conditions anatomiques et fonctionnelles le permettent, est associée à une réduction du risque de transformation maligne [6].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/>
              <a:t>2. Contribution de la mesure volumétrique à l’EOR:</a:t>
            </a:r>
          </a:p>
          <a:p>
            <a:pPr marL="0" indent="0">
              <a:buNone/>
            </a:pPr>
            <a:r>
              <a:rPr lang="fr-FR" dirty="0"/>
              <a:t>La quantification volumétrique 3D pré- et postopératoire est plus fiable que l’estimation subjective de la résection.</a:t>
            </a:r>
          </a:p>
          <a:p>
            <a:pPr marL="0" indent="0">
              <a:buNone/>
            </a:pPr>
            <a:r>
              <a:rPr lang="fr-FR" dirty="0"/>
              <a:t>Cette standardisation permet de classer l’EOR en 5 catégories :biopsie, résection partielle, subtotale, totale, supra-totale.</a:t>
            </a:r>
          </a:p>
          <a:p>
            <a:pPr marL="0" indent="0">
              <a:buNone/>
            </a:pPr>
            <a:r>
              <a:rPr lang="fr-FR" dirty="0"/>
              <a:t>Les études utilisant ces mesures démontrent une relation dose–effet entre pourcentage réséqué et OS.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8582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0016D6-A9C2-AEDA-D520-2A104015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712" y="1489869"/>
            <a:ext cx="23164800" cy="4147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3. Techniques neurochirurgicales:</a:t>
            </a:r>
          </a:p>
          <a:p>
            <a:pPr marL="1371600" indent="-1371600">
              <a:buAutoNum type="alphaUcPeriod"/>
            </a:pPr>
            <a:r>
              <a:rPr lang="fr-FR" dirty="0"/>
              <a:t>Chirurgie éveillée: </a:t>
            </a:r>
          </a:p>
          <a:p>
            <a:pPr marL="0" indent="0">
              <a:buNone/>
            </a:pPr>
            <a:r>
              <a:rPr lang="fr-FR" dirty="0"/>
              <a:t>Permet d’évaluer les fonctions linguistiques, motrices et cognitives pendant la chirurgie [1]. La stimulation électrique corticale et sous-corticale identifie les zones critiques. Résultat : résection maximale sans déficit permanent [4].</a:t>
            </a:r>
          </a:p>
          <a:p>
            <a:pPr marL="0" indent="0">
              <a:buNone/>
            </a:pPr>
            <a:r>
              <a:rPr lang="fr-FR" dirty="0"/>
              <a:t>B. Cartographie fonctionnelle:</a:t>
            </a:r>
          </a:p>
          <a:p>
            <a:pPr marL="0" indent="0">
              <a:buNone/>
            </a:pPr>
            <a:r>
              <a:rPr lang="fr-FR" dirty="0"/>
              <a:t>Identification des réseaux cérébraux essentiels (moteur, langage, attention) [4]. Utilisée avec la tractographie DTI pour visualiser les faisceaux sous-corticaux.</a:t>
            </a:r>
          </a:p>
          <a:p>
            <a:pPr marL="0" indent="0">
              <a:buNone/>
            </a:pPr>
            <a:r>
              <a:rPr lang="fr-FR" dirty="0"/>
              <a:t>C. Imagerie per-opératoire:</a:t>
            </a:r>
          </a:p>
          <a:p>
            <a:r>
              <a:rPr lang="fr-FR" dirty="0"/>
              <a:t>IRM per-opératoire : détecte les résidus tumoraux en temps réel [5].</a:t>
            </a:r>
          </a:p>
          <a:p>
            <a:r>
              <a:rPr lang="fr-FR" dirty="0"/>
              <a:t>5-ALA et fluorescéine : colorent les cellules tumorales pour guider la résection [1]; [2].</a:t>
            </a:r>
          </a:p>
          <a:p>
            <a:r>
              <a:rPr lang="fr-FR" dirty="0"/>
              <a:t>Navigation </a:t>
            </a:r>
            <a:r>
              <a:rPr lang="fr-FR" dirty="0" err="1"/>
              <a:t>neuronaviguée</a:t>
            </a:r>
            <a:r>
              <a:rPr lang="fr-FR" dirty="0"/>
              <a:t> : fusion des images </a:t>
            </a:r>
            <a:r>
              <a:rPr lang="fr-FR" dirty="0" err="1"/>
              <a:t>pré-opératoires</a:t>
            </a:r>
            <a:r>
              <a:rPr lang="fr-FR" dirty="0"/>
              <a:t> avec la chirurgie en direct pour plus de précision [5].</a:t>
            </a:r>
          </a:p>
          <a:p>
            <a:pPr marL="0" indent="0">
              <a:buNone/>
            </a:pPr>
            <a:r>
              <a:rPr lang="fr-FR" dirty="0"/>
              <a:t>D. Résection supra-totale</a:t>
            </a:r>
            <a:r>
              <a:rPr lang="fr-FR"/>
              <a:t>: </a:t>
            </a:r>
          </a:p>
          <a:p>
            <a:pPr marL="0" indent="0">
              <a:buNone/>
            </a:pPr>
            <a:r>
              <a:rPr lang="fr-FR"/>
              <a:t>Retrait </a:t>
            </a:r>
            <a:r>
              <a:rPr lang="fr-FR" dirty="0"/>
              <a:t>de tissu au-delà de la zone visible à l’IRM FLAIR, dans les zones non critiques — [6]. Permet de diminuer la charge tumorale résiduelle et d’améliorer la PFS.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/>
              <a:t>4. Intégration des biomarqueurs moléculaires:</a:t>
            </a:r>
          </a:p>
          <a:p>
            <a:r>
              <a:rPr lang="fr-FR" dirty="0"/>
              <a:t>IDH muté : bénéficie d’une résection plus large [6].</a:t>
            </a:r>
          </a:p>
          <a:p>
            <a:r>
              <a:rPr lang="fr-FR" dirty="0"/>
              <a:t>1p/19q </a:t>
            </a:r>
            <a:r>
              <a:rPr lang="fr-FR" dirty="0" err="1"/>
              <a:t>codeletion</a:t>
            </a:r>
            <a:r>
              <a:rPr lang="fr-FR" dirty="0"/>
              <a:t> : influence la stratégie chirurgicale et le traitement post-opératoire [6].</a:t>
            </a:r>
          </a:p>
          <a:p>
            <a:r>
              <a:rPr lang="fr-FR" dirty="0"/>
              <a:t>MGMT méthylation : guide la chimiothérapie et l’optimisation du protocole adjuvant [5].</a:t>
            </a:r>
          </a:p>
        </p:txBody>
      </p:sp>
    </p:spTree>
    <p:extLst>
      <p:ext uri="{BB962C8B-B14F-4D97-AF65-F5344CB8AC3E}">
        <p14:creationId xmlns:p14="http://schemas.microsoft.com/office/powerpoint/2010/main" val="3090275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7F6B58-DD45-160D-5C4A-7ECE2A778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3" y="801529"/>
            <a:ext cx="23684858" cy="42245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7550" b="1" dirty="0"/>
              <a:t>Discussion:</a:t>
            </a:r>
          </a:p>
          <a:p>
            <a:pPr marL="0" indent="0">
              <a:buNone/>
            </a:pPr>
            <a:r>
              <a:rPr lang="fr-FR" dirty="0"/>
              <a:t>La chirurgie des gliomes diffus repose désormais sur une approche multimodale combinant résection maximale, préservation fonctionnelle et intégration moléculaire [1;3].</a:t>
            </a:r>
          </a:p>
          <a:p>
            <a:pPr marL="0" indent="0">
              <a:buNone/>
            </a:pPr>
            <a:r>
              <a:rPr lang="fr-FR" dirty="0"/>
              <a:t>Les données montrent que l’EOR constitue le déterminant majeur de la survie, avec un bénéfice net lorsque le résidu est &lt; 10 </a:t>
            </a:r>
            <a:r>
              <a:rPr lang="fr-FR" dirty="0" err="1"/>
              <a:t>mL</a:t>
            </a:r>
            <a:r>
              <a:rPr lang="fr-FR" dirty="0"/>
              <a:t>, notamment dans les tumeurs IDH-mutées [2]. La chirurgie éveillée et la stimulation sous-corticale permettent d’étendre l’exérèse tout en préservant les réseaux fonctionnels profonds [4]</a:t>
            </a:r>
          </a:p>
          <a:p>
            <a:pPr marL="0" indent="0">
              <a:buNone/>
            </a:pPr>
            <a:r>
              <a:rPr lang="fr-FR" dirty="0"/>
              <a:t>L’IRM per-opératoire, le 5-ALA et la fluorescéine améliorent la détection des résidus infiltrants — [5; 1]. </a:t>
            </a:r>
          </a:p>
          <a:p>
            <a:pPr marL="0" indent="0">
              <a:buNone/>
            </a:pPr>
            <a:r>
              <a:rPr lang="fr-FR" dirty="0"/>
              <a:t>La standardisation méthodologique de l’EOR, associée aux mesures volumétriques 3D, renforce la reproductibilité et la valeur pronostique [3]</a:t>
            </a:r>
          </a:p>
          <a:p>
            <a:pPr marL="0" indent="0">
              <a:buNone/>
            </a:pPr>
            <a:r>
              <a:rPr lang="fr-FR" dirty="0"/>
              <a:t>L’intégration des biomarqueurs (IDH, 1p/19q, MGMT) permet enfin une personnalisation de la stratégie chirurgicale et oncologique [6].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/>
              <a:t>Conclusion:</a:t>
            </a:r>
          </a:p>
          <a:p>
            <a:pPr marL="0" indent="0">
              <a:buNone/>
            </a:pPr>
            <a:r>
              <a:rPr lang="fr-FR" dirty="0"/>
              <a:t>La neurochirurgie des gliomes diffus est aujourd’hui :</a:t>
            </a:r>
          </a:p>
          <a:p>
            <a:pPr marL="0" indent="0">
              <a:buNone/>
            </a:pPr>
            <a:r>
              <a:rPr lang="fr-FR" dirty="0"/>
              <a:t>Méthodologiquement rigoureuse (quantification volumétrique standardisée)</a:t>
            </a:r>
          </a:p>
          <a:p>
            <a:pPr marL="0" indent="0">
              <a:buNone/>
            </a:pPr>
            <a:r>
              <a:rPr lang="fr-FR" dirty="0"/>
              <a:t>Technologiquement avancée (chirurgie éveillée, cartographie, IRM per-op, 5-ALA) </a:t>
            </a:r>
          </a:p>
          <a:p>
            <a:pPr marL="0" indent="0">
              <a:buNone/>
            </a:pPr>
            <a:r>
              <a:rPr lang="fr-FR" dirty="0"/>
              <a:t>Personnalisée grâce aux biomarqueurs moléculaires </a:t>
            </a:r>
          </a:p>
          <a:p>
            <a:pPr marL="0" indent="0">
              <a:buNone/>
            </a:pPr>
            <a:r>
              <a:rPr lang="fr-FR" dirty="0"/>
              <a:t>Cette approche optimise la survie, réduit les déficits neurologiques et améliore la stratégie oncologique multimodale.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/>
              <a:t>Mots-clés:</a:t>
            </a:r>
          </a:p>
          <a:p>
            <a:pPr marL="0" indent="0">
              <a:buNone/>
            </a:pPr>
            <a:r>
              <a:rPr lang="fr-FR" dirty="0"/>
              <a:t>Gliome diffus – </a:t>
            </a:r>
            <a:r>
              <a:rPr lang="fr-FR" dirty="0" err="1"/>
              <a:t>Extent</a:t>
            </a:r>
            <a:r>
              <a:rPr lang="fr-FR" dirty="0"/>
              <a:t> of </a:t>
            </a:r>
            <a:r>
              <a:rPr lang="fr-FR" dirty="0" err="1"/>
              <a:t>Resection</a:t>
            </a:r>
            <a:r>
              <a:rPr lang="fr-FR" dirty="0"/>
              <a:t> – Chirurgie éveillée – Cartographie corticale – Imagerie per-opératoire – Biomarqueurs moléculaires – Oncologie médicale</a:t>
            </a:r>
          </a:p>
        </p:txBody>
      </p:sp>
    </p:spTree>
    <p:extLst>
      <p:ext uri="{BB962C8B-B14F-4D97-AF65-F5344CB8AC3E}">
        <p14:creationId xmlns:p14="http://schemas.microsoft.com/office/powerpoint/2010/main" val="2995955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070637-6FC8-78B7-3D6B-781B1FCC8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497" y="2971800"/>
            <a:ext cx="23519230" cy="25515393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Références:</a:t>
            </a:r>
          </a:p>
          <a:p>
            <a:pPr marL="1371600" indent="-1371600">
              <a:buAutoNum type="arabicPeriod"/>
            </a:pPr>
            <a:r>
              <a:rPr lang="fr-FR" b="1" dirty="0"/>
              <a:t>Berger M.S. </a:t>
            </a:r>
            <a:r>
              <a:rPr lang="fr-FR" b="1" dirty="0" err="1"/>
              <a:t>Maximizing</a:t>
            </a:r>
            <a:r>
              <a:rPr lang="fr-FR" b="1" dirty="0"/>
              <a:t> </a:t>
            </a:r>
            <a:r>
              <a:rPr lang="fr-FR" b="1" dirty="0" err="1"/>
              <a:t>safe</a:t>
            </a:r>
            <a:r>
              <a:rPr lang="fr-FR" b="1" dirty="0"/>
              <a:t> </a:t>
            </a:r>
            <a:r>
              <a:rPr lang="fr-FR" b="1" dirty="0" err="1"/>
              <a:t>resection</a:t>
            </a:r>
            <a:r>
              <a:rPr lang="fr-FR" b="1" dirty="0"/>
              <a:t> in diffuse </a:t>
            </a:r>
            <a:r>
              <a:rPr lang="fr-FR" b="1" dirty="0" err="1"/>
              <a:t>gliomas</a:t>
            </a:r>
            <a:r>
              <a:rPr lang="fr-FR" b="1" dirty="0"/>
              <a:t>. Neuro-</a:t>
            </a:r>
            <a:r>
              <a:rPr lang="fr-FR" b="1" dirty="0" err="1"/>
              <a:t>Oncology</a:t>
            </a:r>
            <a:r>
              <a:rPr lang="fr-FR" b="1" dirty="0"/>
              <a:t>. 2023. DOI : 10.1093/</a:t>
            </a:r>
            <a:r>
              <a:rPr lang="fr-FR" b="1" dirty="0" err="1"/>
              <a:t>neuonc</a:t>
            </a:r>
            <a:r>
              <a:rPr lang="fr-FR" b="1" dirty="0"/>
              <a:t>/noad0892. </a:t>
            </a:r>
          </a:p>
          <a:p>
            <a:pPr marL="1371600" indent="-1371600">
              <a:buAutoNum type="arabicPeriod"/>
            </a:pPr>
            <a:r>
              <a:rPr lang="fr-FR" b="1" dirty="0"/>
              <a:t>Ruiz-Garcia H. et al. </a:t>
            </a:r>
            <a:r>
              <a:rPr lang="fr-FR" b="1" dirty="0" err="1"/>
              <a:t>Volumetric</a:t>
            </a:r>
            <a:r>
              <a:rPr lang="fr-FR" b="1" dirty="0"/>
              <a:t> </a:t>
            </a:r>
            <a:r>
              <a:rPr lang="fr-FR" b="1" dirty="0" err="1"/>
              <a:t>assessment</a:t>
            </a:r>
            <a:r>
              <a:rPr lang="fr-FR" b="1" dirty="0"/>
              <a:t> of </a:t>
            </a:r>
            <a:r>
              <a:rPr lang="fr-FR" b="1" dirty="0" err="1"/>
              <a:t>extent</a:t>
            </a:r>
            <a:r>
              <a:rPr lang="fr-FR" b="1" dirty="0"/>
              <a:t> of </a:t>
            </a:r>
            <a:r>
              <a:rPr lang="fr-FR" b="1" dirty="0" err="1"/>
              <a:t>resection</a:t>
            </a:r>
            <a:r>
              <a:rPr lang="fr-FR" b="1" dirty="0"/>
              <a:t> in diffuse </a:t>
            </a:r>
            <a:r>
              <a:rPr lang="fr-FR" b="1" dirty="0" err="1"/>
              <a:t>gliomas</a:t>
            </a:r>
            <a:r>
              <a:rPr lang="fr-FR" b="1" dirty="0"/>
              <a:t>. World </a:t>
            </a:r>
            <a:r>
              <a:rPr lang="fr-FR" b="1" dirty="0" err="1"/>
              <a:t>Neurosurgery</a:t>
            </a:r>
            <a:r>
              <a:rPr lang="fr-FR" b="1" dirty="0"/>
              <a:t>. 2022. DOI : 10.1016/j.wneu.2021.12.1563. </a:t>
            </a:r>
          </a:p>
          <a:p>
            <a:pPr marL="1371600" indent="-1371600">
              <a:buAutoNum type="arabicPeriod"/>
            </a:pPr>
            <a:r>
              <a:rPr lang="fr-FR" b="1" dirty="0" err="1"/>
              <a:t>Karschnia</a:t>
            </a:r>
            <a:r>
              <a:rPr lang="fr-FR" b="1" dirty="0"/>
              <a:t> P. et al. </a:t>
            </a:r>
            <a:r>
              <a:rPr lang="fr-FR" b="1" dirty="0" err="1"/>
              <a:t>Extent</a:t>
            </a:r>
            <a:r>
              <a:rPr lang="fr-FR" b="1" dirty="0"/>
              <a:t> of </a:t>
            </a:r>
            <a:r>
              <a:rPr lang="fr-FR" b="1" dirty="0" err="1"/>
              <a:t>resection</a:t>
            </a:r>
            <a:r>
              <a:rPr lang="fr-FR" b="1" dirty="0"/>
              <a:t> in diffuse </a:t>
            </a:r>
            <a:r>
              <a:rPr lang="fr-FR" b="1" dirty="0" err="1"/>
              <a:t>gliomas</a:t>
            </a:r>
            <a:r>
              <a:rPr lang="fr-FR" b="1" dirty="0"/>
              <a:t>: </a:t>
            </a:r>
            <a:r>
              <a:rPr lang="fr-FR" b="1" dirty="0" err="1"/>
              <a:t>systematic</a:t>
            </a:r>
            <a:r>
              <a:rPr lang="fr-FR" b="1" dirty="0"/>
              <a:t> </a:t>
            </a:r>
            <a:r>
              <a:rPr lang="fr-FR" b="1" dirty="0" err="1"/>
              <a:t>review</a:t>
            </a:r>
            <a:r>
              <a:rPr lang="fr-FR" b="1" dirty="0"/>
              <a:t> and classification. </a:t>
            </a:r>
            <a:r>
              <a:rPr lang="fr-FR" b="1" dirty="0" err="1"/>
              <a:t>Eur</a:t>
            </a:r>
            <a:r>
              <a:rPr lang="fr-FR" b="1" dirty="0"/>
              <a:t> J Cancer. 2021. DOI : 10.1016/j.ejca.2021.03.0154. </a:t>
            </a:r>
          </a:p>
          <a:p>
            <a:pPr marL="1371600" indent="-1371600">
              <a:buAutoNum type="arabicPeriod"/>
            </a:pPr>
            <a:r>
              <a:rPr lang="fr-FR" b="1" dirty="0" err="1"/>
              <a:t>Elsheikh</a:t>
            </a:r>
            <a:r>
              <a:rPr lang="fr-FR" b="1" dirty="0"/>
              <a:t> M. et al. </a:t>
            </a:r>
            <a:r>
              <a:rPr lang="fr-FR" b="1" dirty="0" err="1"/>
              <a:t>Intraoperative</a:t>
            </a:r>
            <a:r>
              <a:rPr lang="fr-FR" b="1" dirty="0"/>
              <a:t> mapping and monitoring in </a:t>
            </a:r>
            <a:r>
              <a:rPr lang="fr-FR" b="1" dirty="0" err="1"/>
              <a:t>glioma</a:t>
            </a:r>
            <a:r>
              <a:rPr lang="fr-FR" b="1" dirty="0"/>
              <a:t> </a:t>
            </a:r>
            <a:r>
              <a:rPr lang="fr-FR" b="1" dirty="0" err="1"/>
              <a:t>surgery</a:t>
            </a:r>
            <a:r>
              <a:rPr lang="fr-FR" b="1" dirty="0"/>
              <a:t>. J Neuro-</a:t>
            </a:r>
            <a:r>
              <a:rPr lang="fr-FR" b="1" dirty="0" err="1"/>
              <a:t>Oncology</a:t>
            </a:r>
            <a:r>
              <a:rPr lang="fr-FR" b="1" dirty="0"/>
              <a:t>. 2022. DOI : 10.1007/s11060-022-04051-15. </a:t>
            </a:r>
          </a:p>
          <a:p>
            <a:pPr marL="1371600" indent="-1371600">
              <a:buAutoNum type="arabicPeriod"/>
            </a:pPr>
            <a:r>
              <a:rPr lang="fr-FR" b="1" dirty="0" err="1"/>
              <a:t>Mirzayeva</a:t>
            </a:r>
            <a:r>
              <a:rPr lang="fr-FR" b="1" dirty="0"/>
              <a:t> S. et al. </a:t>
            </a:r>
            <a:r>
              <a:rPr lang="fr-FR" b="1" dirty="0" err="1"/>
              <a:t>Intraoperative</a:t>
            </a:r>
            <a:r>
              <a:rPr lang="fr-FR" b="1" dirty="0"/>
              <a:t> MRI and fluorescent guidance in </a:t>
            </a:r>
            <a:r>
              <a:rPr lang="fr-FR" b="1" dirty="0" err="1"/>
              <a:t>glioma</a:t>
            </a:r>
            <a:r>
              <a:rPr lang="fr-FR" b="1" dirty="0"/>
              <a:t> </a:t>
            </a:r>
            <a:r>
              <a:rPr lang="fr-FR" b="1" dirty="0" err="1"/>
              <a:t>surgery</a:t>
            </a:r>
            <a:r>
              <a:rPr lang="fr-FR" b="1" dirty="0"/>
              <a:t>. </a:t>
            </a:r>
            <a:r>
              <a:rPr lang="fr-FR" b="1" dirty="0" err="1"/>
              <a:t>Neurosurgical</a:t>
            </a:r>
            <a:r>
              <a:rPr lang="fr-FR" b="1" dirty="0"/>
              <a:t> </a:t>
            </a:r>
            <a:r>
              <a:rPr lang="fr-FR" b="1" dirty="0" err="1"/>
              <a:t>Review</a:t>
            </a:r>
            <a:r>
              <a:rPr lang="fr-FR" b="1" dirty="0"/>
              <a:t>. 2025. DOI : 10.1007/s10143-024-02045-y6. </a:t>
            </a:r>
          </a:p>
          <a:p>
            <a:pPr marL="1371600" indent="-1371600">
              <a:buAutoNum type="arabicPeriod"/>
            </a:pPr>
            <a:r>
              <a:rPr lang="fr-FR" b="1" dirty="0"/>
              <a:t>Pallud J. et al. </a:t>
            </a:r>
            <a:r>
              <a:rPr lang="fr-FR" b="1" dirty="0" err="1"/>
              <a:t>Molecular</a:t>
            </a:r>
            <a:r>
              <a:rPr lang="fr-FR" b="1" dirty="0"/>
              <a:t> signatures and </a:t>
            </a:r>
            <a:r>
              <a:rPr lang="fr-FR" b="1" dirty="0" err="1"/>
              <a:t>surgical</a:t>
            </a:r>
            <a:r>
              <a:rPr lang="fr-FR" b="1" dirty="0"/>
              <a:t> </a:t>
            </a:r>
            <a:r>
              <a:rPr lang="fr-FR" b="1" dirty="0" err="1"/>
              <a:t>strategy</a:t>
            </a:r>
            <a:r>
              <a:rPr lang="fr-FR" b="1" dirty="0"/>
              <a:t> in diffuse </a:t>
            </a:r>
            <a:r>
              <a:rPr lang="fr-FR" b="1" dirty="0" err="1"/>
              <a:t>gliomas</a:t>
            </a:r>
            <a:r>
              <a:rPr lang="fr-FR" b="1" dirty="0"/>
              <a:t>. Neurochirurgie. 2024. DOI : 10.1016/j.neuchi.2023.09.002</a:t>
            </a:r>
          </a:p>
        </p:txBody>
      </p:sp>
    </p:spTree>
    <p:extLst>
      <p:ext uri="{BB962C8B-B14F-4D97-AF65-F5344CB8AC3E}">
        <p14:creationId xmlns:p14="http://schemas.microsoft.com/office/powerpoint/2010/main" val="21260934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195</TotalTime>
  <Words>1078</Words>
  <Application>Microsoft Office PowerPoint</Application>
  <PresentationFormat>Personnalisé</PresentationFormat>
  <Paragraphs>70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2eme congrès international d’oncologie médicale   Approche neurochirurgicale moderne des gliomes diffus : impact sur la stratégie oncologique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Hayet Ouadi</dc:creator>
  <cp:lastModifiedBy>Hayet Ouadi</cp:lastModifiedBy>
  <cp:revision>1</cp:revision>
  <dcterms:created xsi:type="dcterms:W3CDTF">2025-11-29T20:18:03Z</dcterms:created>
  <dcterms:modified xsi:type="dcterms:W3CDTF">2025-11-30T19:37:02Z</dcterms:modified>
</cp:coreProperties>
</file>